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8288000" cy="10287000"/>
  <p:notesSz cx="6858000" cy="9144000"/>
  <p:embeddedFontLst>
    <p:embeddedFont>
      <p:font typeface="Quicksand" panose="02020500000000000000" charset="0"/>
      <p:regular r:id="rId25"/>
    </p:embeddedFont>
    <p:embeddedFont>
      <p:font typeface="Quicksand Bold" panose="02020500000000000000" charset="0"/>
      <p:regular r:id="rId26"/>
    </p:embeddedFont>
    <p:embeddedFont>
      <p:font typeface="Quicksand Medium" panose="020205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9" autoAdjust="0"/>
    <p:restoredTop sz="94622" autoAdjust="0"/>
  </p:normalViewPr>
  <p:slideViewPr>
    <p:cSldViewPr>
      <p:cViewPr varScale="1">
        <p:scale>
          <a:sx n="69" d="100"/>
          <a:sy n="69" d="100"/>
        </p:scale>
        <p:origin x="2942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svg"/><Relationship Id="rId11" Type="http://schemas.openxmlformats.org/officeDocument/2006/relationships/image" Target="../media/image30.jpe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svg"/><Relationship Id="rId11" Type="http://schemas.openxmlformats.org/officeDocument/2006/relationships/image" Target="../media/image33.jpe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7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39.png"/><Relationship Id="rId5" Type="http://schemas.microsoft.com/office/2007/relationships/media" Target="../media/media8.mp4"/><Relationship Id="rId10" Type="http://schemas.openxmlformats.org/officeDocument/2006/relationships/image" Target="../media/image38.png"/><Relationship Id="rId4" Type="http://schemas.openxmlformats.org/officeDocument/2006/relationships/video" Target="../media/media7.mp4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0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svg"/><Relationship Id="rId11" Type="http://schemas.openxmlformats.org/officeDocument/2006/relationships/image" Target="../media/image26.jpe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svg"/><Relationship Id="rId11" Type="http://schemas.openxmlformats.org/officeDocument/2006/relationships/image" Target="../media/image27.jpe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8449183"/>
            <a:ext cx="2916026" cy="3188497"/>
          </a:xfrm>
          <a:custGeom>
            <a:avLst/>
            <a:gdLst/>
            <a:ahLst/>
            <a:cxnLst/>
            <a:rect l="l" t="t" r="r" b="b"/>
            <a:pathLst>
              <a:path w="2916026" h="3188497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16914" y="252317"/>
            <a:ext cx="3375295" cy="1354317"/>
          </a:xfrm>
          <a:custGeom>
            <a:avLst/>
            <a:gdLst/>
            <a:ahLst/>
            <a:cxnLst/>
            <a:rect l="l" t="t" r="r" b="b"/>
            <a:pathLst>
              <a:path w="3375295" h="1354317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5601255" y="8449183"/>
            <a:ext cx="2329628" cy="2304214"/>
          </a:xfrm>
          <a:custGeom>
            <a:avLst/>
            <a:gdLst/>
            <a:ahLst/>
            <a:cxnLst/>
            <a:rect l="l" t="t" r="r" b="b"/>
            <a:pathLst>
              <a:path w="2329628" h="2304214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800039" y="929476"/>
            <a:ext cx="2520812" cy="3754258"/>
          </a:xfrm>
          <a:custGeom>
            <a:avLst/>
            <a:gdLst/>
            <a:ahLst/>
            <a:cxnLst/>
            <a:rect l="l" t="t" r="r" b="b"/>
            <a:pathLst>
              <a:path w="2520812" h="3754258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4940194" y="-1604172"/>
            <a:ext cx="3651751" cy="3479123"/>
          </a:xfrm>
          <a:custGeom>
            <a:avLst/>
            <a:gdLst/>
            <a:ahLst/>
            <a:cxnLst/>
            <a:rect l="l" t="t" r="r" b="b"/>
            <a:pathLst>
              <a:path w="3651751" h="3479123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-348932" y="5395619"/>
            <a:ext cx="988244" cy="3053564"/>
          </a:xfrm>
          <a:custGeom>
            <a:avLst/>
            <a:gdLst/>
            <a:ahLst/>
            <a:cxnLst/>
            <a:rect l="l" t="t" r="r" b="b"/>
            <a:pathLst>
              <a:path w="988244" h="305356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4978514" y="8977148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9564414" y="9258300"/>
            <a:ext cx="4740262" cy="1965054"/>
          </a:xfrm>
          <a:custGeom>
            <a:avLst/>
            <a:gdLst/>
            <a:ahLst/>
            <a:cxnLst/>
            <a:rect l="l" t="t" r="r" b="b"/>
            <a:pathLst>
              <a:path w="4740262" h="1965054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4972572" y="-949396"/>
            <a:ext cx="5042144" cy="2090198"/>
          </a:xfrm>
          <a:custGeom>
            <a:avLst/>
            <a:gdLst/>
            <a:ahLst/>
            <a:cxnLst/>
            <a:rect l="l" t="t" r="r" b="b"/>
            <a:pathLst>
              <a:path w="5042144" h="2090198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1395079" y="-2411695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5395619"/>
            <a:ext cx="3307270" cy="4114800"/>
          </a:xfrm>
          <a:custGeom>
            <a:avLst/>
            <a:gdLst/>
            <a:ahLst/>
            <a:cxnLst/>
            <a:rect l="l" t="t" r="r" b="b"/>
            <a:pathLst>
              <a:path w="3307270" h="411480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-1224427" y="1874950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794458" y="3357802"/>
            <a:ext cx="14699084" cy="256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3"/>
              </a:lnSpc>
            </a:pPr>
            <a:r>
              <a:rPr lang="en-US" sz="5985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SMAR TDRIVE IOV: ENSURING SAFETY AND INTELLIGENCE IN PUBLIC TRANSPORTATION.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93329" y="6334749"/>
            <a:ext cx="12501343" cy="250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5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GROUP 2</a:t>
            </a:r>
          </a:p>
          <a:p>
            <a:pPr algn="r">
              <a:lnSpc>
                <a:spcPts val="3696"/>
              </a:lnSpc>
            </a:pPr>
            <a:r>
              <a:rPr lang="en-US" sz="3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113598025 </a:t>
            </a:r>
            <a:r>
              <a:rPr lang="en-US" sz="33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林鈺翔</a:t>
            </a:r>
            <a:endParaRPr lang="en-US" sz="3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>
              <a:lnSpc>
                <a:spcPts val="3696"/>
              </a:lnSpc>
            </a:pPr>
            <a:r>
              <a:rPr lang="en-US" sz="3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113598064 </a:t>
            </a:r>
            <a:r>
              <a:rPr lang="en-US" sz="33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陳貫唯</a:t>
            </a:r>
            <a:endParaRPr lang="en-US" sz="3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>
              <a:lnSpc>
                <a:spcPts val="3696"/>
              </a:lnSpc>
            </a:pPr>
            <a:r>
              <a:rPr lang="en-US" sz="3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113598096 </a:t>
            </a:r>
            <a:r>
              <a:rPr lang="en-US" sz="33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陳新義</a:t>
            </a:r>
            <a:endParaRPr lang="en-US" sz="3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>
              <a:lnSpc>
                <a:spcPts val="3696"/>
              </a:lnSpc>
            </a:pPr>
            <a:r>
              <a:rPr lang="en-US" sz="33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3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113598043 </a:t>
            </a:r>
            <a:r>
              <a:rPr lang="en-US" sz="33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張育丞</a:t>
            </a:r>
            <a:endParaRPr lang="en-US" sz="33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05825" y="1586150"/>
            <a:ext cx="15757749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ADVANTAGES AND DISADVANTAGES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5825" y="3636364"/>
            <a:ext cx="15757749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Matching Voltage: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buzzer should be used with a voltage that matches its specifications to avoid damage.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Sound Frequency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When choosing a passive buzzer, you need to consider the appropriate frequency driver circuit.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Environmental adaptability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temperature and humidity of the environment may affect the performance of the buzzer.</a:t>
            </a:r>
          </a:p>
        </p:txBody>
      </p:sp>
      <p:sp>
        <p:nvSpPr>
          <p:cNvPr id="5" name="Freeform 5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3430366" y="2830461"/>
            <a:ext cx="11427269" cy="64278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06333" y="1085850"/>
            <a:ext cx="4075333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2229983" y="3066932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27089"/>
            <a:ext cx="10365267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HC-SR04 </a:t>
            </a:r>
          </a:p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ULTRASONIC SENSORS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22255"/>
            <a:ext cx="10365267" cy="18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64" lvl="1" indent="-289382" algn="l">
              <a:lnSpc>
                <a:spcPts val="3752"/>
              </a:lnSpc>
              <a:buFont typeface="Arial"/>
              <a:buChar char="•"/>
            </a:pPr>
            <a:r>
              <a:rPr lang="en-US" sz="268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HC-SR04 is an ultrasonic distance measurement module that measures the distance of an object by emitting ultrasonic waves and receiving reflected waves, making it ideal for distance measurement applications.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354647" y="5006612"/>
            <a:ext cx="7904653" cy="3028038"/>
          </a:xfrm>
          <a:custGeom>
            <a:avLst/>
            <a:gdLst/>
            <a:ahLst/>
            <a:cxnLst/>
            <a:rect l="l" t="t" r="r" b="b"/>
            <a:pathLst>
              <a:path w="7904653" h="3028038">
                <a:moveTo>
                  <a:pt x="0" y="0"/>
                </a:moveTo>
                <a:lnTo>
                  <a:pt x="7904653" y="0"/>
                </a:lnTo>
                <a:lnTo>
                  <a:pt x="7904653" y="3028037"/>
                </a:lnTo>
                <a:lnTo>
                  <a:pt x="0" y="302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96938"/>
            <a:ext cx="9191484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WORKING PRINCIPLE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35336"/>
            <a:ext cx="8115300" cy="5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6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Sensing Elements</a:t>
            </a:r>
          </a:p>
          <a:p>
            <a:pPr marL="977232" lvl="2" indent="-325744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Transmitter (T)：Labeled “T,” emits 40 kHz ultrasonic waves.</a:t>
            </a:r>
          </a:p>
          <a:p>
            <a:pPr marL="977232" lvl="2" indent="-325744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Receiver (R)：Labeled “R,” can detect ultrasonic waves within a range of 2 cm to 400 cm, at an approximate sensing angle of 15°.</a:t>
            </a:r>
          </a:p>
          <a:p>
            <a:pPr algn="l">
              <a:lnSpc>
                <a:spcPts val="3168"/>
              </a:lnSpc>
            </a:pPr>
            <a:endParaRPr lang="en-US" sz="2263" b="1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88616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Operating Principle</a:t>
            </a:r>
          </a:p>
          <a:p>
            <a:pPr marL="977232" lvl="2" indent="-325744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Apply a high-level signal of at least 10 microseconds to the Trig pin to trigger the transmitter, which then emits eight consecutive 40 kHz ultrasonic pulses.</a:t>
            </a:r>
          </a:p>
          <a:p>
            <a:pPr marL="977232" lvl="2" indent="-325744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When the receiver detects the echo, the module outputs a high-level pulse on the Echo pin, whose duration is proportional to the measured distance.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05825" y="1586150"/>
            <a:ext cx="15757749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ADVANTAGES AND DISADVANTAGES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5825" y="3636364"/>
            <a:ext cx="15757749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Advantages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Reversing radar and obstacle detection.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Measurements are fast and stable.</a:t>
            </a:r>
          </a:p>
          <a:p>
            <a:pPr algn="l">
              <a:lnSpc>
                <a:spcPts val="3500"/>
              </a:lnSpc>
            </a:pPr>
            <a:endParaRPr lang="en-US" sz="2500" b="1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Disadvantages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Measurements are not suitable for sound-absorbing materials or for objects with specific shapes (e.g. soft objects).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Reversing radar and obstacle detection.</a:t>
            </a:r>
          </a:p>
        </p:txBody>
      </p:sp>
      <p:sp>
        <p:nvSpPr>
          <p:cNvPr id="5" name="Freeform 5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3426899" y="2826561"/>
            <a:ext cx="11434202" cy="6431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06333" y="1085850"/>
            <a:ext cx="4075333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613377" y="3609391"/>
            <a:ext cx="8008017" cy="4184189"/>
          </a:xfrm>
          <a:custGeom>
            <a:avLst/>
            <a:gdLst/>
            <a:ahLst/>
            <a:cxnLst/>
            <a:rect l="l" t="t" r="r" b="b"/>
            <a:pathLst>
              <a:path w="8008017" h="4184189">
                <a:moveTo>
                  <a:pt x="0" y="0"/>
                </a:moveTo>
                <a:lnTo>
                  <a:pt x="8008017" y="0"/>
                </a:lnTo>
                <a:lnTo>
                  <a:pt x="8008017" y="4184189"/>
                </a:lnTo>
                <a:lnTo>
                  <a:pt x="0" y="418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96938"/>
            <a:ext cx="11328025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YOLOV5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2132" y="3580986"/>
            <a:ext cx="8364085" cy="417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 Overview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YOLO (You Only Look Once) is a renowned object detection technology in industry and academia.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Cross-Device Compatibility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Latest YOLO versions support diverse devices and operating systems.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Future Potential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Systems become less restricted by hardware or OS, enhancing scalability.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276218" y="2956711"/>
            <a:ext cx="8248327" cy="5489548"/>
          </a:xfrm>
          <a:custGeom>
            <a:avLst/>
            <a:gdLst/>
            <a:ahLst/>
            <a:cxnLst/>
            <a:rect l="l" t="t" r="r" b="b"/>
            <a:pathLst>
              <a:path w="8248327" h="5489548">
                <a:moveTo>
                  <a:pt x="0" y="0"/>
                </a:moveTo>
                <a:lnTo>
                  <a:pt x="8248326" y="0"/>
                </a:lnTo>
                <a:lnTo>
                  <a:pt x="8248326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96938"/>
            <a:ext cx="11328025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OPENPOSE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2132" y="3161886"/>
            <a:ext cx="8364085" cy="501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OpenPose Overview 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Developed by Carnegie Mellon University for real-time multi-person pose estimation.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Features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Utilizes PAFs (Part Affinity Fields) to prevent keypoints confusion during overlapping scenarios.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Others</a:t>
            </a:r>
          </a:p>
          <a:p>
            <a:pPr algn="l">
              <a:lnSpc>
                <a:spcPts val="3372"/>
              </a:lnSpc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Open-source availability makes it accessible to researchers and developers.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601705" y="3397409"/>
            <a:ext cx="7657595" cy="5006153"/>
          </a:xfrm>
          <a:custGeom>
            <a:avLst/>
            <a:gdLst/>
            <a:ahLst/>
            <a:cxnLst/>
            <a:rect l="l" t="t" r="r" b="b"/>
            <a:pathLst>
              <a:path w="7657595" h="5006153">
                <a:moveTo>
                  <a:pt x="0" y="0"/>
                </a:moveTo>
                <a:lnTo>
                  <a:pt x="7657595" y="0"/>
                </a:lnTo>
                <a:lnTo>
                  <a:pt x="7657595" y="5006152"/>
                </a:lnTo>
                <a:lnTo>
                  <a:pt x="0" y="500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96938"/>
            <a:ext cx="13193106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ARTIFICIAL NEURAL NETWORK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2132" y="3580986"/>
            <a:ext cx="8364085" cy="417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Artificial Neural Networks (ANNs) are computational models inspired by the human brain.</a:t>
            </a:r>
          </a:p>
          <a:p>
            <a:pPr algn="l">
              <a:lnSpc>
                <a:spcPts val="3372"/>
              </a:lnSpc>
            </a:pPr>
            <a:endParaRPr lang="en-US" sz="2263" spc="642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Designed to recognize patterns and make decisions based on data input.</a:t>
            </a: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endParaRPr lang="en-US" sz="2263" spc="642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88617" lvl="1" indent="-244308" algn="l">
              <a:lnSpc>
                <a:spcPts val="3372"/>
              </a:lnSpc>
              <a:buFont typeface="Arial"/>
              <a:buChar char="•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Commonly used in machine learning, deep learning, and artificial intelligence."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03113" y="990600"/>
            <a:ext cx="17675337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YOLOV5, OPENPOSE AND ANN COMBINED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5927" y="2328868"/>
            <a:ext cx="14856147" cy="690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YOLOv5 Detection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Successfully stacked multiple-weight models.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Detect passengers, wheelchairs, and other vehicles (e.g., bicycles, scooters, suitcases).</a:t>
            </a:r>
          </a:p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OpenPose Pose Detection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Perform real-time keypoints detection and pose estimation using PAFs for keypoints.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Develop standalone APIs and data processing methods to improve neural network integration efficiency.</a:t>
            </a:r>
          </a:p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ANN Neural Network Object Results and Posture Prediction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Capture specific APIs and data formats to accelerate pose training.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Enhance real-time pose detection with the use of APIs.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Organize information from YOLOv5 and OpenPose to train a decision-making neural network.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27079" y="827772"/>
            <a:ext cx="4469245" cy="8631456"/>
            <a:chOff x="0" y="0"/>
            <a:chExt cx="329057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1270"/>
              <a:ext cx="3289300" cy="6353810"/>
            </a:xfrm>
            <a:custGeom>
              <a:avLst/>
              <a:gdLst/>
              <a:ahLst/>
              <a:cxnLst/>
              <a:rect l="l" t="t" r="r" b="b"/>
              <a:pathLst>
                <a:path w="3289300" h="635381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79070" y="323342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3"/>
              <a:stretch>
                <a:fillRect l="-27372" r="-2737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1610" y="18034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4"/>
              <a:stretch>
                <a:fillRect l="-4145" r="-414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4610" y="439420"/>
              <a:ext cx="3173730" cy="5429250"/>
            </a:xfrm>
            <a:custGeom>
              <a:avLst/>
              <a:gdLst/>
              <a:ahLst/>
              <a:cxnLst/>
              <a:rect l="l" t="t" r="r" b="b"/>
              <a:pathLst>
                <a:path w="3173730" h="542925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618751"/>
            <a:ext cx="8297205" cy="22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52074"/>
            <a:ext cx="7981895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This project combines alcohol detection, ultrasonic radar and abnormal warning mechanism, through TCP/IP socket communication and terminal/command line real-time display, to provide efficient and stable data transmission and warning function, to ensure the safety and intelligence of public transportation.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03113" y="990600"/>
            <a:ext cx="17732487" cy="101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YOLOV5, OPENPOSE AND ANN COMBINED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5296" y="2833693"/>
            <a:ext cx="15470970" cy="5912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Voice and Text Alert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Display text to inform how many passengers need to board at the station.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Provide voice prompts to notify the driver to stop for passengers.</a:t>
            </a:r>
          </a:p>
          <a:p>
            <a:pPr marL="488617" lvl="1" indent="-244308" algn="l">
              <a:lnSpc>
                <a:spcPts val="3937"/>
              </a:lnSpc>
              <a:buFont typeface="Arial"/>
              <a:buChar char="•"/>
            </a:pPr>
            <a:r>
              <a:rPr lang="en-US" sz="2263" b="1" spc="642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Optional Feature Modules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Enable communication between the vehicle and station via Wi-Fi and Bluetooth.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Notify the driver of the approaching station.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Turn Signal Controller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Lane Centering Alert</a:t>
            </a:r>
          </a:p>
          <a:p>
            <a:pPr marL="488617" lvl="1" indent="-244308" algn="l">
              <a:lnSpc>
                <a:spcPts val="3937"/>
              </a:lnSpc>
              <a:buAutoNum type="arabicPeriod"/>
            </a:pPr>
            <a:r>
              <a:rPr lang="en-US" sz="2263" spc="64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Object and Posture Recognition Based on YOLOv11, Effectively boost speed and support Tiny-level models.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332787" y="7970578"/>
            <a:ext cx="1832186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00" b="1" spc="642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YOLOv5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30EEAE0-286C-EF75-A934-8DA494C21854}"/>
              </a:ext>
            </a:extLst>
          </p:cNvPr>
          <p:cNvSpPr txBox="1"/>
          <p:nvPr/>
        </p:nvSpPr>
        <p:spPr>
          <a:xfrm>
            <a:off x="2368012" y="7962529"/>
            <a:ext cx="2032639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altLang="zh-TW" sz="2800" b="1" spc="642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Original</a:t>
            </a:r>
            <a:endParaRPr lang="en-US" sz="2800" b="1" spc="642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51729C2E-F956-B6F8-4323-F9D99C49120F}"/>
              </a:ext>
            </a:extLst>
          </p:cNvPr>
          <p:cNvSpPr/>
          <p:nvPr/>
        </p:nvSpPr>
        <p:spPr>
          <a:xfrm>
            <a:off x="5713486" y="7945755"/>
            <a:ext cx="706757" cy="590551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6AE6E056-DF8F-FD35-2221-DF3448E5AE69}"/>
              </a:ext>
            </a:extLst>
          </p:cNvPr>
          <p:cNvSpPr txBox="1"/>
          <p:nvPr/>
        </p:nvSpPr>
        <p:spPr>
          <a:xfrm>
            <a:off x="14097000" y="8001606"/>
            <a:ext cx="2365260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00" b="1" spc="642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OpenPose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EF813C02-34D4-E006-B53F-55A3D1128973}"/>
              </a:ext>
            </a:extLst>
          </p:cNvPr>
          <p:cNvSpPr/>
          <p:nvPr/>
        </p:nvSpPr>
        <p:spPr>
          <a:xfrm>
            <a:off x="11866242" y="7945755"/>
            <a:ext cx="706757" cy="590551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FBB119C-5200-D8B4-DE97-8976924532D3}"/>
              </a:ext>
            </a:extLst>
          </p:cNvPr>
          <p:cNvGrpSpPr/>
          <p:nvPr/>
        </p:nvGrpSpPr>
        <p:grpSpPr>
          <a:xfrm>
            <a:off x="540254" y="4029371"/>
            <a:ext cx="17417254" cy="3223042"/>
            <a:chOff x="540254" y="4029371"/>
            <a:chExt cx="17417254" cy="3223042"/>
          </a:xfrm>
        </p:grpSpPr>
        <p:pic>
          <p:nvPicPr>
            <p:cNvPr id="26" name="Original">
              <a:hlinkClick r:id="" action="ppaction://media"/>
              <a:extLst>
                <a:ext uri="{FF2B5EF4-FFF2-40B4-BE49-F238E27FC236}">
                  <a16:creationId xmlns:a16="http://schemas.microsoft.com/office/drawing/2014/main" id="{E127BDAF-32F6-16CA-D15F-0C200033389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40254" y="4029371"/>
              <a:ext cx="5688157" cy="3223042"/>
            </a:xfrm>
            <a:prstGeom prst="rect">
              <a:avLst/>
            </a:prstGeom>
          </p:spPr>
        </p:pic>
        <p:pic>
          <p:nvPicPr>
            <p:cNvPr id="27" name="YOLOv5">
              <a:hlinkClick r:id="" action="ppaction://media"/>
              <a:extLst>
                <a:ext uri="{FF2B5EF4-FFF2-40B4-BE49-F238E27FC236}">
                  <a16:creationId xmlns:a16="http://schemas.microsoft.com/office/drawing/2014/main" id="{E7E31596-D390-5EF4-6893-07A8CE1C882A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6404802" y="4041098"/>
              <a:ext cx="5688157" cy="3199588"/>
            </a:xfrm>
            <a:prstGeom prst="rect">
              <a:avLst/>
            </a:prstGeom>
          </p:spPr>
        </p:pic>
        <p:pic>
          <p:nvPicPr>
            <p:cNvPr id="28" name="OpenPose">
              <a:hlinkClick r:id="" action="ppaction://media"/>
              <a:extLst>
                <a:ext uri="{FF2B5EF4-FFF2-40B4-BE49-F238E27FC236}">
                  <a16:creationId xmlns:a16="http://schemas.microsoft.com/office/drawing/2014/main" id="{E1A6E2DF-2259-D846-5C56-93E7C7971648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12269351" y="4029371"/>
              <a:ext cx="5688157" cy="3223042"/>
            </a:xfrm>
            <a:prstGeom prst="rect">
              <a:avLst/>
            </a:prstGeom>
          </p:spPr>
        </p:pic>
      </p:grpSp>
      <p:sp>
        <p:nvSpPr>
          <p:cNvPr id="29" name="TextBox 6">
            <a:extLst>
              <a:ext uri="{FF2B5EF4-FFF2-40B4-BE49-F238E27FC236}">
                <a16:creationId xmlns:a16="http://schemas.microsoft.com/office/drawing/2014/main" id="{A515A7DD-E858-338F-8FB2-02DFB39BC9DA}"/>
              </a:ext>
            </a:extLst>
          </p:cNvPr>
          <p:cNvSpPr txBox="1"/>
          <p:nvPr/>
        </p:nvSpPr>
        <p:spPr>
          <a:xfrm>
            <a:off x="306332" y="367887"/>
            <a:ext cx="17675337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 OF YOLOV5, OPENPOSE </a:t>
            </a:r>
          </a:p>
          <a:p>
            <a:pPr algn="ctr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AND ANN COMBINED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06332" y="367887"/>
            <a:ext cx="17675337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 OF YOLOV5, OPENPOSE </a:t>
            </a:r>
          </a:p>
          <a:p>
            <a:pPr algn="ctr">
              <a:lnSpc>
                <a:spcPts val="7839"/>
              </a:lnSpc>
            </a:pPr>
            <a:r>
              <a:rPr lang="en-US" sz="6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AND ANN COMBINED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36612" y="9334500"/>
            <a:ext cx="2214776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00" b="1" spc="642" dirty="0">
                <a:solidFill>
                  <a:srgbClr val="FFFFFF"/>
                </a:solidFill>
                <a:latin typeface="Quicksand"/>
                <a:sym typeface="Quicksand"/>
              </a:rPr>
              <a:t>Final</a:t>
            </a:r>
          </a:p>
        </p:txBody>
      </p:sp>
      <p:pic>
        <p:nvPicPr>
          <p:cNvPr id="3" name="Final">
            <a:hlinkClick r:id="" action="ppaction://media"/>
            <a:extLst>
              <a:ext uri="{FF2B5EF4-FFF2-40B4-BE49-F238E27FC236}">
                <a16:creationId xmlns:a16="http://schemas.microsoft.com/office/drawing/2014/main" id="{A2091E12-6997-D3C3-6F41-84551FF503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5818" y="2372582"/>
            <a:ext cx="11976363" cy="67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42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8449183"/>
            <a:ext cx="2916026" cy="3188497"/>
          </a:xfrm>
          <a:custGeom>
            <a:avLst/>
            <a:gdLst/>
            <a:ahLst/>
            <a:cxnLst/>
            <a:rect l="l" t="t" r="r" b="b"/>
            <a:pathLst>
              <a:path w="2916026" h="3188497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16914" y="252317"/>
            <a:ext cx="3375295" cy="1354317"/>
          </a:xfrm>
          <a:custGeom>
            <a:avLst/>
            <a:gdLst/>
            <a:ahLst/>
            <a:cxnLst/>
            <a:rect l="l" t="t" r="r" b="b"/>
            <a:pathLst>
              <a:path w="3375295" h="1354317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5601255" y="8449183"/>
            <a:ext cx="2329628" cy="2304214"/>
          </a:xfrm>
          <a:custGeom>
            <a:avLst/>
            <a:gdLst/>
            <a:ahLst/>
            <a:cxnLst/>
            <a:rect l="l" t="t" r="r" b="b"/>
            <a:pathLst>
              <a:path w="2329628" h="2304214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800039" y="929476"/>
            <a:ext cx="2520812" cy="3754258"/>
          </a:xfrm>
          <a:custGeom>
            <a:avLst/>
            <a:gdLst/>
            <a:ahLst/>
            <a:cxnLst/>
            <a:rect l="l" t="t" r="r" b="b"/>
            <a:pathLst>
              <a:path w="2520812" h="3754258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4940194" y="-1604172"/>
            <a:ext cx="3651751" cy="3479123"/>
          </a:xfrm>
          <a:custGeom>
            <a:avLst/>
            <a:gdLst/>
            <a:ahLst/>
            <a:cxnLst/>
            <a:rect l="l" t="t" r="r" b="b"/>
            <a:pathLst>
              <a:path w="3651751" h="3479123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-348932" y="5395619"/>
            <a:ext cx="988244" cy="3053564"/>
          </a:xfrm>
          <a:custGeom>
            <a:avLst/>
            <a:gdLst/>
            <a:ahLst/>
            <a:cxnLst/>
            <a:rect l="l" t="t" r="r" b="b"/>
            <a:pathLst>
              <a:path w="988244" h="305356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4978514" y="8977148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9564414" y="9258300"/>
            <a:ext cx="4740262" cy="1965054"/>
          </a:xfrm>
          <a:custGeom>
            <a:avLst/>
            <a:gdLst/>
            <a:ahLst/>
            <a:cxnLst/>
            <a:rect l="l" t="t" r="r" b="b"/>
            <a:pathLst>
              <a:path w="4740262" h="1965054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4972572" y="-949396"/>
            <a:ext cx="5042144" cy="2090198"/>
          </a:xfrm>
          <a:custGeom>
            <a:avLst/>
            <a:gdLst/>
            <a:ahLst/>
            <a:cxnLst/>
            <a:rect l="l" t="t" r="r" b="b"/>
            <a:pathLst>
              <a:path w="5042144" h="2090198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1395079" y="-2411695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5395619"/>
            <a:ext cx="3307270" cy="4114800"/>
          </a:xfrm>
          <a:custGeom>
            <a:avLst/>
            <a:gdLst/>
            <a:ahLst/>
            <a:cxnLst/>
            <a:rect l="l" t="t" r="r" b="b"/>
            <a:pathLst>
              <a:path w="3307270" h="411480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-1224427" y="1874950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177108" y="3403680"/>
            <a:ext cx="11933784" cy="357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82"/>
              </a:lnSpc>
            </a:pPr>
            <a:r>
              <a:rPr lang="en-US" sz="12484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THANK YOU VERY MUCH!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50281" y="1998768"/>
            <a:ext cx="4192976" cy="6289464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499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327089"/>
            <a:ext cx="10365267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ALCOHOL SENSOR MQ-3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95775"/>
            <a:ext cx="10365267" cy="18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64" lvl="1" indent="-289382" algn="l">
              <a:lnSpc>
                <a:spcPts val="3752"/>
              </a:lnSpc>
              <a:buFont typeface="Arial"/>
              <a:buChar char="•"/>
            </a:pPr>
            <a:r>
              <a:rPr lang="en-US" sz="268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MQ-3 is a highly sensitive gas sensor designed to detect alcohol concentration in the air.</a:t>
            </a:r>
          </a:p>
          <a:p>
            <a:pPr marL="578764" lvl="1" indent="-289382" algn="l">
              <a:lnSpc>
                <a:spcPts val="3752"/>
              </a:lnSpc>
              <a:buFont typeface="Arial"/>
              <a:buChar char="•"/>
            </a:pPr>
            <a:r>
              <a:rPr lang="en-US" sz="268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output signal can be applied to electronic circuits for quantitative analysis of alcohol content.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566560" y="2793148"/>
            <a:ext cx="7692740" cy="50772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327089"/>
            <a:ext cx="8115300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WORKING PRINCIPLE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59616"/>
            <a:ext cx="8115300" cy="35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6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Oxygen Adsorption: When the SnO2 semiconductor layer is heated to a high temperature, oxygen molecules are adsorbed on the surface, creating an electron depletion layer that increases the sensor impedance.</a:t>
            </a:r>
          </a:p>
          <a:p>
            <a:pPr marL="488616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Alcohol Interference: When alcohol is present, the oxygen adsorbed on the surface decreases, lowering the potential barrier and releasing more electrons into the SnO2, allowing current to pass through.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05825" y="1586150"/>
            <a:ext cx="15757749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ADVANTAGES AND DISADVANTAGES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5825" y="3636364"/>
            <a:ext cx="15757749" cy="413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Advantages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Quickly assesses whether a driver has consumed alcohol, serving as a critical component in alcohol lock systems or other safety mechanisms.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Low cost, wide detection range, and fast response time.</a:t>
            </a:r>
          </a:p>
          <a:p>
            <a:pPr algn="l">
              <a:lnSpc>
                <a:spcPts val="3500"/>
              </a:lnSpc>
            </a:pPr>
            <a:endParaRPr lang="en-US" sz="2500" b="1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Disadvantages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 built-in heater is required to maintain the optimal operating temperature, necessitating a warm-up time of about 20 seconds.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May experience cross-interference in the presence of high concentrations of other gases.</a:t>
            </a:r>
          </a:p>
        </p:txBody>
      </p:sp>
      <p:sp>
        <p:nvSpPr>
          <p:cNvPr id="5" name="Freeform 5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3432677" y="2833061"/>
            <a:ext cx="11422647" cy="64252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06333" y="1085850"/>
            <a:ext cx="4075333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3425358" y="2824828"/>
            <a:ext cx="11437283" cy="643347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06333" y="1085850"/>
            <a:ext cx="4075333" cy="10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sz="7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50281" y="1998768"/>
            <a:ext cx="4192976" cy="6289464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499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327089"/>
            <a:ext cx="10365267" cy="10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BUZZER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95775"/>
            <a:ext cx="10365267" cy="18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64" lvl="1" indent="-289382" algn="l">
              <a:lnSpc>
                <a:spcPts val="3752"/>
              </a:lnSpc>
              <a:buFont typeface="Arial"/>
              <a:buChar char="•"/>
            </a:pPr>
            <a:r>
              <a:rPr lang="en-US" sz="268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 buzzer is an electronic component that converts an electrical signal into an acoustic signal and is widely used in electronic devices to provide an audible alert or warning signal.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899427" y="2602045"/>
            <a:ext cx="4991349" cy="5904527"/>
          </a:xfrm>
          <a:custGeom>
            <a:avLst/>
            <a:gdLst/>
            <a:ahLst/>
            <a:cxnLst/>
            <a:rect l="l" t="t" r="r" b="b"/>
            <a:pathLst>
              <a:path w="4991349" h="5904527">
                <a:moveTo>
                  <a:pt x="0" y="0"/>
                </a:moveTo>
                <a:lnTo>
                  <a:pt x="4991349" y="0"/>
                </a:lnTo>
                <a:lnTo>
                  <a:pt x="4991349" y="5904526"/>
                </a:lnTo>
                <a:lnTo>
                  <a:pt x="0" y="5904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27089"/>
            <a:ext cx="8115300" cy="200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WORKING PRINCIPLE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59616"/>
            <a:ext cx="8115300" cy="399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17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Piezo buzzer</a:t>
            </a:r>
          </a:p>
          <a:p>
            <a:pPr marL="977234" lvl="2" indent="-325745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When the piezoelectric sheet is driven by an alternating voltage, mechanical vibration will be generated, and the vibration will drive the diaphragm to produce sound.</a:t>
            </a:r>
          </a:p>
          <a:p>
            <a:pPr algn="l">
              <a:lnSpc>
                <a:spcPts val="3168"/>
              </a:lnSpc>
            </a:pPr>
            <a:endParaRPr lang="en-US" sz="2263" b="1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88617" lvl="1" indent="-244308" algn="l">
              <a:lnSpc>
                <a:spcPts val="3168"/>
              </a:lnSpc>
              <a:buFont typeface="Arial"/>
              <a:buChar char="•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Electromagnetic buzzer</a:t>
            </a:r>
          </a:p>
          <a:p>
            <a:pPr marL="977234" lvl="2" indent="-325745" algn="l">
              <a:lnSpc>
                <a:spcPts val="3168"/>
              </a:lnSpc>
              <a:buFont typeface="Arial"/>
              <a:buChar char="⚬"/>
            </a:pPr>
            <a:r>
              <a:rPr lang="en-US" sz="2263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When energized, an electromagnetic coil generates a magnetic field that drives a metal diaphragm to produce sound.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926</Words>
  <Application>Microsoft Office PowerPoint</Application>
  <PresentationFormat>自訂</PresentationFormat>
  <Paragraphs>110</Paragraphs>
  <Slides>23</Slides>
  <Notes>0</Notes>
  <HiddenSlides>0</HiddenSlides>
  <MMClips>9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Quicksand Bold</vt:lpstr>
      <vt:lpstr>Calibri</vt:lpstr>
      <vt:lpstr>Quicksand Medium</vt:lpstr>
      <vt:lpstr>Quicksand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SmartDrive IoV: Ensuring Safety and Intelligence in Public Transportation.</dc:title>
  <cp:lastModifiedBy>Yu-Cheng, Chang</cp:lastModifiedBy>
  <cp:revision>3</cp:revision>
  <dcterms:created xsi:type="dcterms:W3CDTF">2006-08-16T00:00:00Z</dcterms:created>
  <dcterms:modified xsi:type="dcterms:W3CDTF">2024-12-29T13:35:35Z</dcterms:modified>
  <dc:identifier>DAGaiw1Gigc</dc:identifier>
</cp:coreProperties>
</file>